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9" r:id="rId2"/>
    <p:sldId id="257" r:id="rId3"/>
    <p:sldId id="261" r:id="rId4"/>
    <p:sldId id="262" r:id="rId5"/>
    <p:sldId id="263" r:id="rId6"/>
    <p:sldId id="269" r:id="rId7"/>
    <p:sldId id="264" r:id="rId8"/>
    <p:sldId id="265" r:id="rId9"/>
    <p:sldId id="266" r:id="rId10"/>
    <p:sldId id="274" r:id="rId11"/>
    <p:sldId id="268" r:id="rId12"/>
    <p:sldId id="272" r:id="rId13"/>
    <p:sldId id="273" r:id="rId14"/>
    <p:sldId id="270" r:id="rId15"/>
    <p:sldId id="267" r:id="rId16"/>
    <p:sldId id="260"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3394" autoAdjust="0"/>
  </p:normalViewPr>
  <p:slideViewPr>
    <p:cSldViewPr snapToGrid="0">
      <p:cViewPr varScale="1">
        <p:scale>
          <a:sx n="128" d="100"/>
          <a:sy n="128" d="100"/>
        </p:scale>
        <p:origin x="780" y="120"/>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25.05.2025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25B4FF3-8254-421D-BFDF-68FFF817213F}" type="slidenum">
              <a:rPr lang="de-DE" smtClean="0"/>
              <a:t>14</a:t>
            </a:fld>
            <a:endParaRPr lang="de-DE"/>
          </a:p>
        </p:txBody>
      </p:sp>
    </p:spTree>
    <p:extLst>
      <p:ext uri="{BB962C8B-B14F-4D97-AF65-F5344CB8AC3E}">
        <p14:creationId xmlns:p14="http://schemas.microsoft.com/office/powerpoint/2010/main" val="69485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25.05.2025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25.05.2025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25.05.2025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25.05.2025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25.05.2025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25.05.2025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25.05.2025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25.05.2025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25.05.2025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25.05.2025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25.05.2025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25.05.2025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7" Type="http://schemas.openxmlformats.org/officeDocument/2006/relationships/hyperlink" Target="https://firebase.google.com/docs/reference/node/firebase.firestore.FirestoreDataConverter"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5" Type="http://schemas.openxmlformats.org/officeDocument/2006/relationships/hyperlink" Target="https://firebase.google.com/docs/firestore/query-data/queries?hl=de#web" TargetMode="External"/><Relationship Id="rId4" Type="http://schemas.openxmlformats.org/officeDocument/2006/relationships/hyperlink" Target="https://www.flaticon.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npmjs.com/package/@google-cloud/firestore" TargetMode="External"/><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22.05.2025</a:t>
            </a:r>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2492990"/>
          </a:xfrm>
          <a:prstGeom prst="rect">
            <a:avLst/>
          </a:prstGeom>
          <a:noFill/>
        </p:spPr>
        <p:txBody>
          <a:bodyPr wrap="square" rtlCol="0">
            <a:spAutoFit/>
          </a:bodyPr>
          <a:lstStyle/>
          <a:p>
            <a:pPr marL="228600" indent="-228600">
              <a:buFont typeface="+mj-lt"/>
              <a:buAutoNum type="arabicPeriod" startAt="4"/>
            </a:pPr>
            <a:r>
              <a:rPr lang="de-DE" sz="1200" dirty="0">
                <a:solidFill>
                  <a:srgbClr val="FF9100"/>
                </a:solidFill>
                <a:latin typeface="TWK Everett" panose="020B0204000000000000"/>
              </a:rPr>
              <a:t>Kein Zugriff auf Werte aus </a:t>
            </a:r>
            <a:r>
              <a:rPr lang="de-DE" sz="1200" dirty="0" err="1">
                <a:solidFill>
                  <a:srgbClr val="FF9100"/>
                </a:solidFill>
                <a:latin typeface="TWK Everett" panose="020B0204000000000000"/>
              </a:rPr>
              <a:t>Subcollections</a:t>
            </a:r>
            <a:r>
              <a:rPr lang="de-DE" sz="1200" dirty="0">
                <a:solidFill>
                  <a:srgbClr val="FF9100"/>
                </a:solidFill>
                <a:latin typeface="TWK Everett" panose="020B0204000000000000"/>
              </a:rPr>
              <a:t> beim Laden übergeordneter Dokumente. (flache Abfragen)</a:t>
            </a:r>
            <a:br>
              <a:rPr lang="de-DE" sz="1200" dirty="0">
                <a:solidFill>
                  <a:srgbClr val="FF9100"/>
                </a:solidFill>
                <a:latin typeface="TWK Everett" panose="020B0204000000000000"/>
              </a:rPr>
            </a:br>
            <a:r>
              <a:rPr lang="de-DE" sz="1200" dirty="0">
                <a:solidFill>
                  <a:srgbClr val="FF9100"/>
                </a:solidFill>
                <a:latin typeface="TWK Everett" panose="020B0204000000000000"/>
              </a:rPr>
              <a:t>=&gt; Bei Abfragen, die zum Beispiel Informationen über die Kursleiter für Angebote beschaffen sollen, müssen nach dem Laden der Angebote noch die jeweiligen Kursleiter pro Angebot nachgeladen werden, um auf deren Namen oder Gehalt zugreifen zu können</a:t>
            </a:r>
            <a:br>
              <a:rPr lang="de-DE" sz="1200" dirty="0">
                <a:solidFill>
                  <a:srgbClr val="FF9100"/>
                </a:solidFill>
                <a:latin typeface="TWK Everett" panose="020B0204000000000000"/>
              </a:rPr>
            </a:br>
            <a:r>
              <a:rPr lang="de-DE" sz="1200" dirty="0">
                <a:solidFill>
                  <a:srgbClr val="FF9100"/>
                </a:solidFill>
                <a:latin typeface="TWK Everett" panose="020B0204000000000000"/>
              </a:rPr>
              <a:t>=&gt; Dies führt zu vielen zusätzlichen Datenbankzugriffen, je mehr die Daten in </a:t>
            </a:r>
            <a:r>
              <a:rPr lang="de-DE" sz="1200" dirty="0" err="1">
                <a:solidFill>
                  <a:srgbClr val="FF9100"/>
                </a:solidFill>
                <a:latin typeface="TWK Everett" panose="020B0204000000000000"/>
              </a:rPr>
              <a:t>Subcollections</a:t>
            </a:r>
            <a:r>
              <a:rPr lang="de-DE" sz="1200" dirty="0">
                <a:solidFill>
                  <a:srgbClr val="FF9100"/>
                </a:solidFill>
                <a:latin typeface="TWK Everett" panose="020B0204000000000000"/>
              </a:rPr>
              <a:t> unterteilt sind</a:t>
            </a:r>
          </a:p>
          <a:p>
            <a:endParaRPr lang="de-DE" sz="1200" dirty="0">
              <a:solidFill>
                <a:srgbClr val="FF9100"/>
              </a:solidFill>
              <a:latin typeface="TWK Everett" panose="020B0204000000000000"/>
            </a:endParaRPr>
          </a:p>
          <a:p>
            <a:pPr marL="171450" indent="-171450">
              <a:buFont typeface="Symbol" panose="05050102010706020507" pitchFamily="18" charset="2"/>
              <a:buChar char="Þ"/>
            </a:pPr>
            <a:r>
              <a:rPr lang="de-DE" sz="1200" dirty="0">
                <a:solidFill>
                  <a:srgbClr val="FF9100"/>
                </a:solidFill>
                <a:latin typeface="TWK Everett" panose="020B0204000000000000"/>
              </a:rPr>
              <a:t>Komplexe Auswertungen benötigen oft zusätzliche clientseitige Logik.</a:t>
            </a:r>
          </a:p>
          <a:p>
            <a:pPr marL="171450" indent="-171450">
              <a:buFont typeface="Symbol" panose="05050102010706020507" pitchFamily="18" charset="2"/>
              <a:buChar char="Þ"/>
            </a:pPr>
            <a:r>
              <a:rPr lang="de-DE" sz="1200" dirty="0">
                <a:solidFill>
                  <a:srgbClr val="FF9100"/>
                </a:solidFill>
                <a:latin typeface="TWK Everett" panose="020B0204000000000000"/>
              </a:rPr>
              <a:t>Je nach Häufigkeit bestimmter Abfragen kann es sinnvoller sein auf </a:t>
            </a:r>
            <a:r>
              <a:rPr lang="de-DE" sz="1200" dirty="0" err="1">
                <a:solidFill>
                  <a:srgbClr val="FF9100"/>
                </a:solidFill>
                <a:latin typeface="TWK Everett" panose="020B0204000000000000"/>
              </a:rPr>
              <a:t>Subcollections</a:t>
            </a:r>
            <a:r>
              <a:rPr lang="de-DE" sz="1200" dirty="0">
                <a:solidFill>
                  <a:srgbClr val="FF9100"/>
                </a:solidFill>
                <a:latin typeface="TWK Everett" panose="020B0204000000000000"/>
              </a:rPr>
              <a:t> zu verzichten und Daten eher redundant direkt in den Dokumenten abzuspeichern, um das Nachladen zu verhindern</a:t>
            </a:r>
          </a:p>
          <a:p>
            <a:pPr marL="628650" lvl="1" indent="-171450">
              <a:buFont typeface="Symbol" panose="05050102010706020507" pitchFamily="18" charset="2"/>
              <a:buChar char="Þ"/>
            </a:pPr>
            <a:r>
              <a:rPr lang="de-DE" sz="1200" dirty="0">
                <a:solidFill>
                  <a:srgbClr val="FF9100"/>
                </a:solidFill>
                <a:latin typeface="TWK Everett" panose="020B0204000000000000"/>
              </a:rPr>
              <a:t>Ein Beispiel hierfür ist der Kurstitel, der häufig in Verbindung mit Angeboten benötigt wird. Um zu vermeiden, dass für jedes geladene Angebot ein weiterer Zugriff auf die „Kurse“ Collection notwendig ist, haben wir diesen redundant direkt im Angebot gespeichert. Dadurch konnten wir in mehreren Abfragen die Anzahl der Datenbankzugriffe reduzieren</a:t>
            </a:r>
          </a:p>
        </p:txBody>
      </p:sp>
    </p:spTree>
    <p:extLst>
      <p:ext uri="{BB962C8B-B14F-4D97-AF65-F5344CB8AC3E}">
        <p14:creationId xmlns:p14="http://schemas.microsoft.com/office/powerpoint/2010/main" val="326758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down)">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wipe(down)">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wipe(down)">
                                      <p:cBhvr>
                                        <p:cTn id="22"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231654"/>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Einfache Update &amp; Delete Anfragen sind leicht umzusetzen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Sobald aber Daten, wie in unserem Fall z.B. Kursleiter, an mehreren Stellen gespeichert sind, also redundant, wie es bei dokumentenbasierten Datenbanken üblich ist, steht man vor Herausforderungen. Um Datenkonsistenz und Integrität zu gewährleisten, muss man selbst dafür extra Logik einbauen.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ON DELETE CASCAE oder ähnliches wie bei SQL</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Nutzung von </a:t>
            </a:r>
            <a:r>
              <a:rPr lang="de-DE" sz="1200" i="1" dirty="0">
                <a:solidFill>
                  <a:srgbClr val="FF9100"/>
                </a:solidFill>
                <a:latin typeface="TWK Everett" panose="020B0204000000000000"/>
              </a:rPr>
              <a:t>Transaktionen und Batch Operation oder Cloud </a:t>
            </a:r>
            <a:r>
              <a:rPr lang="de-DE" sz="1200" i="1" dirty="0" err="1">
                <a:solidFill>
                  <a:srgbClr val="FF9100"/>
                </a:solidFill>
                <a:latin typeface="TWK Everett" panose="020B0204000000000000"/>
              </a:rPr>
              <a:t>Functions</a:t>
            </a:r>
            <a:endParaRPr lang="de-DE" sz="1200" i="1" dirty="0">
              <a:solidFill>
                <a:srgbClr val="FF9100"/>
              </a:solidFill>
              <a:latin typeface="TWK Everett" panose="020B0204000000000000"/>
            </a:endParaRP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i="1" dirty="0">
                <a:solidFill>
                  <a:srgbClr val="FF9100"/>
                </a:solidFill>
                <a:latin typeface="TWK Everett" panose="020B0204000000000000"/>
              </a:rPr>
              <a:t>Zählungen oder andere Logik muss manuell in der Applikation abgebildet werden. </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i="1" dirty="0">
                <a:solidFill>
                  <a:srgbClr val="FF9100"/>
                </a:solidFill>
                <a:latin typeface="TWK Everett" panose="020B0204000000000000"/>
              </a:rPr>
              <a:t>Dokumente müssen einzeln geladen und verglichen werden.</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i="1" dirty="0">
                <a:solidFill>
                  <a:srgbClr val="FF9100"/>
                </a:solidFill>
                <a:latin typeface="TWK Everett" panose="020B0204000000000000"/>
              </a:rPr>
              <a:t>Entwickler müssen selbst für Konsistenz sorgen beim Löschen </a:t>
            </a:r>
          </a:p>
          <a:p>
            <a:endParaRPr lang="de-DE" sz="1200" i="1" dirty="0">
              <a:solidFill>
                <a:srgbClr val="FF9100"/>
              </a:solidFill>
              <a:latin typeface="TWK Everett" panose="020B0204000000000000"/>
            </a:endParaRPr>
          </a:p>
        </p:txBody>
      </p:sp>
    </p:spTree>
    <p:extLst>
      <p:ext uri="{BB962C8B-B14F-4D97-AF65-F5344CB8AC3E}">
        <p14:creationId xmlns:p14="http://schemas.microsoft.com/office/powerpoint/2010/main" val="1661318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0AAE-F26A-D8AD-B5DC-D695353DC0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DA83B3-B99B-DDCA-D824-F1EECC358CB1}"/>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sp>
        <p:nvSpPr>
          <p:cNvPr id="5" name="Pfeil: Chevron 4">
            <a:extLst>
              <a:ext uri="{FF2B5EF4-FFF2-40B4-BE49-F238E27FC236}">
                <a16:creationId xmlns:a16="http://schemas.microsoft.com/office/drawing/2014/main" id="{455FC83E-9743-7269-20C6-EF2AB24D6A99}"/>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EF383554-A85E-2847-B949-8644F999FF4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60815F0B-D068-4CD4-1D48-816B11FF1BB8}"/>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6E4F7C11-B77F-3672-EDA2-B60E633962A4}"/>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3D40942C-8941-3383-4E83-9A7543FB189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780EB101-126F-950F-DAC1-9779703F9E86}"/>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BAB9DD63-701A-4CE0-333E-75AD013E5927}"/>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62C58B7-4F9C-F014-2F8E-67C6DC8021D7}"/>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83B273FB-9F64-A43F-111C-FE90DE7EDFA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A71B4457-E0B4-ECB3-D456-EFCD516431C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F81F1668-361C-8BED-7E49-876861B7927F}"/>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3" name="Grafik 12">
            <a:extLst>
              <a:ext uri="{FF2B5EF4-FFF2-40B4-BE49-F238E27FC236}">
                <a16:creationId xmlns:a16="http://schemas.microsoft.com/office/drawing/2014/main" id="{B001A18F-CDD3-ABF4-8269-57E51E53AE5A}"/>
              </a:ext>
            </a:extLst>
          </p:cNvPr>
          <p:cNvPicPr>
            <a:picLocks noChangeAspect="1"/>
          </p:cNvPicPr>
          <p:nvPr/>
        </p:nvPicPr>
        <p:blipFill>
          <a:blip r:embed="rId2"/>
          <a:srcRect b="72291"/>
          <a:stretch/>
        </p:blipFill>
        <p:spPr>
          <a:xfrm>
            <a:off x="386347" y="1460364"/>
            <a:ext cx="9070769" cy="1468603"/>
          </a:xfrm>
          <a:prstGeom prst="rect">
            <a:avLst/>
          </a:prstGeom>
        </p:spPr>
      </p:pic>
      <p:pic>
        <p:nvPicPr>
          <p:cNvPr id="14" name="Grafik 13">
            <a:extLst>
              <a:ext uri="{FF2B5EF4-FFF2-40B4-BE49-F238E27FC236}">
                <a16:creationId xmlns:a16="http://schemas.microsoft.com/office/drawing/2014/main" id="{24C3F89F-AC24-28F7-65A7-57258C1082A1}"/>
              </a:ext>
            </a:extLst>
          </p:cNvPr>
          <p:cNvPicPr>
            <a:picLocks noChangeAspect="1"/>
          </p:cNvPicPr>
          <p:nvPr/>
        </p:nvPicPr>
        <p:blipFill>
          <a:blip r:embed="rId2"/>
          <a:srcRect t="30186" b="6610"/>
          <a:stretch/>
        </p:blipFill>
        <p:spPr>
          <a:xfrm>
            <a:off x="321931" y="2928967"/>
            <a:ext cx="9070769" cy="3349801"/>
          </a:xfrm>
          <a:prstGeom prst="rect">
            <a:avLst/>
          </a:prstGeom>
        </p:spPr>
      </p:pic>
      <p:pic>
        <p:nvPicPr>
          <p:cNvPr id="4" name="Grafik 3" descr="Ein Bild, das orange, Grafiken, Farbigkeit, Kreativität enthält.&#10;&#10;KI-generierte Inhalte können fehlerhaft sein.">
            <a:extLst>
              <a:ext uri="{FF2B5EF4-FFF2-40B4-BE49-F238E27FC236}">
                <a16:creationId xmlns:a16="http://schemas.microsoft.com/office/drawing/2014/main" id="{ABD5AEEF-48E1-0FD8-904A-BEC3FEA2A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grpSp>
        <p:nvGrpSpPr>
          <p:cNvPr id="29" name="Gruppieren 28">
            <a:extLst>
              <a:ext uri="{FF2B5EF4-FFF2-40B4-BE49-F238E27FC236}">
                <a16:creationId xmlns:a16="http://schemas.microsoft.com/office/drawing/2014/main" id="{5DCE269A-B31A-990F-840C-A912451BD7B5}"/>
              </a:ext>
            </a:extLst>
          </p:cNvPr>
          <p:cNvGrpSpPr/>
          <p:nvPr/>
        </p:nvGrpSpPr>
        <p:grpSpPr>
          <a:xfrm>
            <a:off x="4603898" y="2194665"/>
            <a:ext cx="6749901" cy="624807"/>
            <a:chOff x="4603898" y="2194665"/>
            <a:chExt cx="6749901" cy="624807"/>
          </a:xfrm>
        </p:grpSpPr>
        <p:cxnSp>
          <p:nvCxnSpPr>
            <p:cNvPr id="15" name="Gerade Verbindung mit Pfeil 14">
              <a:extLst>
                <a:ext uri="{FF2B5EF4-FFF2-40B4-BE49-F238E27FC236}">
                  <a16:creationId xmlns:a16="http://schemas.microsoft.com/office/drawing/2014/main" id="{E73C0AEA-8949-43B7-223C-7831585F8794}"/>
                </a:ext>
              </a:extLst>
            </p:cNvPr>
            <p:cNvCxnSpPr>
              <a:cxnSpLocks/>
            </p:cNvCxnSpPr>
            <p:nvPr/>
          </p:nvCxnSpPr>
          <p:spPr>
            <a:xfrm>
              <a:off x="4603898" y="2194665"/>
              <a:ext cx="3420537" cy="393974"/>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4" name="Textfeld 23">
              <a:extLst>
                <a:ext uri="{FF2B5EF4-FFF2-40B4-BE49-F238E27FC236}">
                  <a16:creationId xmlns:a16="http://schemas.microsoft.com/office/drawing/2014/main" id="{E0D9ECB2-EA51-1043-8F7B-94B3EF59ACCE}"/>
                </a:ext>
              </a:extLst>
            </p:cNvPr>
            <p:cNvSpPr txBox="1"/>
            <p:nvPr/>
          </p:nvSpPr>
          <p:spPr>
            <a:xfrm>
              <a:off x="8024435" y="2357807"/>
              <a:ext cx="3329364" cy="461665"/>
            </a:xfrm>
            <a:prstGeom prst="rect">
              <a:avLst/>
            </a:prstGeom>
            <a:noFill/>
          </p:spPr>
          <p:txBody>
            <a:bodyPr wrap="square" rtlCol="0">
              <a:spAutoFit/>
            </a:bodyPr>
            <a:lstStyle/>
            <a:p>
              <a:r>
                <a:rPr lang="de-DE" sz="1200" dirty="0">
                  <a:solidFill>
                    <a:srgbClr val="FF9100"/>
                  </a:solidFill>
                  <a:latin typeface="TWK Everett" panose="020B0204000000000000"/>
                </a:rPr>
                <a:t>Zuvor: Snapshots von Angeboten und Teilnehmer  </a:t>
              </a:r>
            </a:p>
            <a:p>
              <a:r>
                <a:rPr lang="de-DE" sz="1200" dirty="0">
                  <a:solidFill>
                    <a:srgbClr val="FF9100"/>
                  </a:solidFill>
                  <a:latin typeface="TWK Everett" panose="020B0204000000000000"/>
                </a:rPr>
                <a:t>Hier: Teilnehmeranzahl pro Angebot zählen </a:t>
              </a:r>
            </a:p>
          </p:txBody>
        </p:sp>
      </p:grpSp>
      <p:grpSp>
        <p:nvGrpSpPr>
          <p:cNvPr id="63" name="Gruppieren 62">
            <a:extLst>
              <a:ext uri="{FF2B5EF4-FFF2-40B4-BE49-F238E27FC236}">
                <a16:creationId xmlns:a16="http://schemas.microsoft.com/office/drawing/2014/main" id="{9D26DE80-6805-1065-4C85-87B7AA226799}"/>
              </a:ext>
            </a:extLst>
          </p:cNvPr>
          <p:cNvGrpSpPr/>
          <p:nvPr/>
        </p:nvGrpSpPr>
        <p:grpSpPr>
          <a:xfrm>
            <a:off x="3498112" y="3405981"/>
            <a:ext cx="8430521" cy="1991655"/>
            <a:chOff x="3498112" y="3405981"/>
            <a:chExt cx="8430521" cy="1991655"/>
          </a:xfrm>
        </p:grpSpPr>
        <p:grpSp>
          <p:nvGrpSpPr>
            <p:cNvPr id="33" name="Gruppieren 32">
              <a:extLst>
                <a:ext uri="{FF2B5EF4-FFF2-40B4-BE49-F238E27FC236}">
                  <a16:creationId xmlns:a16="http://schemas.microsoft.com/office/drawing/2014/main" id="{D1EF55FA-0549-9614-02EA-2D41F3AF355F}"/>
                </a:ext>
              </a:extLst>
            </p:cNvPr>
            <p:cNvGrpSpPr/>
            <p:nvPr/>
          </p:nvGrpSpPr>
          <p:grpSpPr>
            <a:xfrm>
              <a:off x="3838353" y="4646407"/>
              <a:ext cx="8090280" cy="461665"/>
              <a:chOff x="3432941" y="3271674"/>
              <a:chExt cx="8090280" cy="461665"/>
            </a:xfrm>
          </p:grpSpPr>
          <p:cxnSp>
            <p:nvCxnSpPr>
              <p:cNvPr id="30" name="Gerade Verbindung mit Pfeil 29">
                <a:extLst>
                  <a:ext uri="{FF2B5EF4-FFF2-40B4-BE49-F238E27FC236}">
                    <a16:creationId xmlns:a16="http://schemas.microsoft.com/office/drawing/2014/main" id="{58B2FF35-3008-8500-F6F0-08B531C1D69E}"/>
                  </a:ext>
                </a:extLst>
              </p:cNvPr>
              <p:cNvCxnSpPr>
                <a:cxnSpLocks/>
              </p:cNvCxnSpPr>
              <p:nvPr/>
            </p:nvCxnSpPr>
            <p:spPr>
              <a:xfrm flipV="1">
                <a:off x="3432941" y="3429000"/>
                <a:ext cx="4450138" cy="735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8919ADF9-7E37-DB7E-4CFC-4D2E23A62353}"/>
                  </a:ext>
                </a:extLst>
              </p:cNvPr>
              <p:cNvSpPr txBox="1"/>
              <p:nvPr/>
            </p:nvSpPr>
            <p:spPr>
              <a:xfrm>
                <a:off x="7895747" y="3271674"/>
                <a:ext cx="3627474" cy="461665"/>
              </a:xfrm>
              <a:prstGeom prst="rect">
                <a:avLst/>
              </a:prstGeom>
              <a:noFill/>
            </p:spPr>
            <p:txBody>
              <a:bodyPr wrap="square" rtlCol="0">
                <a:spAutoFit/>
              </a:bodyPr>
              <a:lstStyle/>
              <a:p>
                <a:r>
                  <a:rPr lang="de-DE" sz="1200" dirty="0">
                    <a:solidFill>
                      <a:srgbClr val="FF9100"/>
                    </a:solidFill>
                    <a:latin typeface="TWK Everett" panose="020B0204000000000000"/>
                  </a:rPr>
                  <a:t>Transaktion starten und Angebot mit Kursleiter Sub-Collections in Transaktion löschen</a:t>
                </a:r>
              </a:p>
            </p:txBody>
          </p:sp>
        </p:grpSp>
        <p:cxnSp>
          <p:nvCxnSpPr>
            <p:cNvPr id="38" name="Gerade Verbindung mit Pfeil 37">
              <a:extLst>
                <a:ext uri="{FF2B5EF4-FFF2-40B4-BE49-F238E27FC236}">
                  <a16:creationId xmlns:a16="http://schemas.microsoft.com/office/drawing/2014/main" id="{D1B10C93-70C5-600B-8DAD-D604C4ACF7FB}"/>
                </a:ext>
              </a:extLst>
            </p:cNvPr>
            <p:cNvCxnSpPr>
              <a:cxnSpLocks/>
            </p:cNvCxnSpPr>
            <p:nvPr/>
          </p:nvCxnSpPr>
          <p:spPr>
            <a:xfrm flipV="1">
              <a:off x="3498112" y="4892619"/>
              <a:ext cx="4790379" cy="505017"/>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Gerade Verbindung mit Pfeil 47">
              <a:extLst>
                <a:ext uri="{FF2B5EF4-FFF2-40B4-BE49-F238E27FC236}">
                  <a16:creationId xmlns:a16="http://schemas.microsoft.com/office/drawing/2014/main" id="{CA3AB1D7-840C-8461-8EF2-CB1B06ACDC64}"/>
                </a:ext>
              </a:extLst>
            </p:cNvPr>
            <p:cNvCxnSpPr>
              <a:cxnSpLocks/>
              <a:endCxn id="31" idx="0"/>
            </p:cNvCxnSpPr>
            <p:nvPr/>
          </p:nvCxnSpPr>
          <p:spPr>
            <a:xfrm>
              <a:off x="3993144" y="3405981"/>
              <a:ext cx="6121752" cy="12404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4" name="Gruppieren 63">
            <a:extLst>
              <a:ext uri="{FF2B5EF4-FFF2-40B4-BE49-F238E27FC236}">
                <a16:creationId xmlns:a16="http://schemas.microsoft.com/office/drawing/2014/main" id="{F37FB01F-C7B9-48B2-5717-2776F37101BB}"/>
              </a:ext>
            </a:extLst>
          </p:cNvPr>
          <p:cNvGrpSpPr/>
          <p:nvPr/>
        </p:nvGrpSpPr>
        <p:grpSpPr>
          <a:xfrm>
            <a:off x="1287379" y="5507664"/>
            <a:ext cx="8422105" cy="276999"/>
            <a:chOff x="1287379" y="5507664"/>
            <a:chExt cx="8422105" cy="276999"/>
          </a:xfrm>
        </p:grpSpPr>
        <p:sp>
          <p:nvSpPr>
            <p:cNvPr id="59" name="Rechteck 58">
              <a:extLst>
                <a:ext uri="{FF2B5EF4-FFF2-40B4-BE49-F238E27FC236}">
                  <a16:creationId xmlns:a16="http://schemas.microsoft.com/office/drawing/2014/main" id="{F6147647-2FA1-1437-72F9-3E8E2EFA87AA}"/>
                </a:ext>
              </a:extLst>
            </p:cNvPr>
            <p:cNvSpPr/>
            <p:nvPr/>
          </p:nvSpPr>
          <p:spPr>
            <a:xfrm>
              <a:off x="1287379" y="5507664"/>
              <a:ext cx="2210733" cy="1913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0" name="Gerade Verbindung mit Pfeil 59">
              <a:extLst>
                <a:ext uri="{FF2B5EF4-FFF2-40B4-BE49-F238E27FC236}">
                  <a16:creationId xmlns:a16="http://schemas.microsoft.com/office/drawing/2014/main" id="{37BECD7C-7D60-3BD5-B31E-4C7B994B0DB6}"/>
                </a:ext>
              </a:extLst>
            </p:cNvPr>
            <p:cNvCxnSpPr>
              <a:cxnSpLocks/>
            </p:cNvCxnSpPr>
            <p:nvPr/>
          </p:nvCxnSpPr>
          <p:spPr>
            <a:xfrm>
              <a:off x="3489369" y="5665663"/>
              <a:ext cx="2574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feld 61">
              <a:extLst>
                <a:ext uri="{FF2B5EF4-FFF2-40B4-BE49-F238E27FC236}">
                  <a16:creationId xmlns:a16="http://schemas.microsoft.com/office/drawing/2014/main" id="{340D0D41-C214-4DB9-075F-28708357C0CD}"/>
                </a:ext>
              </a:extLst>
            </p:cNvPr>
            <p:cNvSpPr txBox="1"/>
            <p:nvPr/>
          </p:nvSpPr>
          <p:spPr>
            <a:xfrm>
              <a:off x="6230679" y="5507664"/>
              <a:ext cx="3478805" cy="276999"/>
            </a:xfrm>
            <a:prstGeom prst="rect">
              <a:avLst/>
            </a:prstGeom>
            <a:noFill/>
          </p:spPr>
          <p:txBody>
            <a:bodyPr wrap="square" rtlCol="0">
              <a:spAutoFit/>
            </a:bodyPr>
            <a:lstStyle/>
            <a:p>
              <a:r>
                <a:rPr lang="de-DE" sz="1200" dirty="0">
                  <a:solidFill>
                    <a:srgbClr val="FF0000"/>
                  </a:solidFill>
                  <a:latin typeface="TWK Everett" panose="020B0204000000000000"/>
                </a:rPr>
                <a:t>Notwendig für Batch Löschung</a:t>
              </a:r>
            </a:p>
          </p:txBody>
        </p:sp>
      </p:grpSp>
    </p:spTree>
    <p:extLst>
      <p:ext uri="{BB962C8B-B14F-4D97-AF65-F5344CB8AC3E}">
        <p14:creationId xmlns:p14="http://schemas.microsoft.com/office/powerpoint/2010/main" val="294228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B7A5-7A4A-9014-2087-DC59D6C1B2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D3935-0837-D811-29D8-0011215D3D70}"/>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Beispiel Transkationen und Batch Operation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59E15EC7-C0E3-C495-4B7E-0E5221E3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9AB515B4-53CD-8A13-D616-65E583C7ACF1}"/>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5F46A3A9-4B9E-67FB-EE00-7F0C00D1E99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DBD8AFCC-1191-9F8D-DC74-C9B98B003435}"/>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95D5AAC3-DF38-73E9-BB01-F1FA1D709B3E}"/>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40E3DA8B-A2B5-E5DF-5FF5-6A018C52C5F4}"/>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B8C0EFD1-8A76-A36F-A1B7-7014193F9F23}"/>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F9EFD435-430E-A2E0-CFFD-5B477F3B9629}"/>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A1AB9790-C037-20C1-9F88-7DC14B3766AF}"/>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04CB7E70-447A-9208-F3E4-343682DD28B6}"/>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22D0F454-10F2-B315-ECD7-79A488E596F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72267475-BC0B-4006-3CE9-A38CA49EE99E}"/>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7" name="Grafik 6">
            <a:extLst>
              <a:ext uri="{FF2B5EF4-FFF2-40B4-BE49-F238E27FC236}">
                <a16:creationId xmlns:a16="http://schemas.microsoft.com/office/drawing/2014/main" id="{F95A001A-0381-8A1E-A76C-1BEFF62A24E8}"/>
              </a:ext>
            </a:extLst>
          </p:cNvPr>
          <p:cNvPicPr>
            <a:picLocks noChangeAspect="1"/>
          </p:cNvPicPr>
          <p:nvPr/>
        </p:nvPicPr>
        <p:blipFill>
          <a:blip r:embed="rId3"/>
          <a:stretch>
            <a:fillRect/>
          </a:stretch>
        </p:blipFill>
        <p:spPr>
          <a:xfrm>
            <a:off x="1287379" y="1427025"/>
            <a:ext cx="9111869" cy="4789677"/>
          </a:xfrm>
          <a:prstGeom prst="rect">
            <a:avLst/>
          </a:prstGeom>
        </p:spPr>
      </p:pic>
      <p:grpSp>
        <p:nvGrpSpPr>
          <p:cNvPr id="16" name="Gruppieren 15">
            <a:extLst>
              <a:ext uri="{FF2B5EF4-FFF2-40B4-BE49-F238E27FC236}">
                <a16:creationId xmlns:a16="http://schemas.microsoft.com/office/drawing/2014/main" id="{ED61481F-9A47-E43E-E8DA-609877EF42B2}"/>
              </a:ext>
            </a:extLst>
          </p:cNvPr>
          <p:cNvGrpSpPr/>
          <p:nvPr/>
        </p:nvGrpSpPr>
        <p:grpSpPr>
          <a:xfrm>
            <a:off x="3775795" y="1589099"/>
            <a:ext cx="6668378" cy="276999"/>
            <a:chOff x="3775795" y="1589099"/>
            <a:chExt cx="6668378" cy="276999"/>
          </a:xfrm>
        </p:grpSpPr>
        <p:cxnSp>
          <p:nvCxnSpPr>
            <p:cNvPr id="12" name="Gerade Verbindung mit Pfeil 11">
              <a:extLst>
                <a:ext uri="{FF2B5EF4-FFF2-40B4-BE49-F238E27FC236}">
                  <a16:creationId xmlns:a16="http://schemas.microsoft.com/office/drawing/2014/main" id="{B82461A4-2039-DF13-0B8E-5F36911EA7BA}"/>
                </a:ext>
              </a:extLst>
            </p:cNvPr>
            <p:cNvCxnSpPr>
              <a:cxnSpLocks/>
            </p:cNvCxnSpPr>
            <p:nvPr/>
          </p:nvCxnSpPr>
          <p:spPr>
            <a:xfrm>
              <a:off x="3775795" y="1727598"/>
              <a:ext cx="130187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D327122C-EE5C-5AB9-5298-E4F0F4FC996E}"/>
                </a:ext>
              </a:extLst>
            </p:cNvPr>
            <p:cNvSpPr txBox="1"/>
            <p:nvPr/>
          </p:nvSpPr>
          <p:spPr>
            <a:xfrm>
              <a:off x="5250090" y="1589099"/>
              <a:ext cx="5194083" cy="276999"/>
            </a:xfrm>
            <a:prstGeom prst="rect">
              <a:avLst/>
            </a:prstGeom>
            <a:noFill/>
          </p:spPr>
          <p:txBody>
            <a:bodyPr wrap="square" rtlCol="0">
              <a:spAutoFit/>
            </a:bodyPr>
            <a:lstStyle/>
            <a:p>
              <a:r>
                <a:rPr lang="de-DE" sz="1200" dirty="0">
                  <a:solidFill>
                    <a:srgbClr val="FF9100"/>
                  </a:solidFill>
                  <a:latin typeface="TWK Everett" panose="020B0204000000000000"/>
                </a:rPr>
                <a:t>Vorbereiten Batch mit empfohlenem Limit &lt;= 500</a:t>
              </a:r>
            </a:p>
          </p:txBody>
        </p:sp>
      </p:grpSp>
      <p:grpSp>
        <p:nvGrpSpPr>
          <p:cNvPr id="37" name="Gruppieren 36">
            <a:extLst>
              <a:ext uri="{FF2B5EF4-FFF2-40B4-BE49-F238E27FC236}">
                <a16:creationId xmlns:a16="http://schemas.microsoft.com/office/drawing/2014/main" id="{62608D59-D774-551F-D330-79D8E6110A7E}"/>
              </a:ext>
            </a:extLst>
          </p:cNvPr>
          <p:cNvGrpSpPr/>
          <p:nvPr/>
        </p:nvGrpSpPr>
        <p:grpSpPr>
          <a:xfrm>
            <a:off x="4348613" y="2964185"/>
            <a:ext cx="7082076" cy="461665"/>
            <a:chOff x="4348613" y="2964185"/>
            <a:chExt cx="7082076" cy="461665"/>
          </a:xfrm>
        </p:grpSpPr>
        <p:cxnSp>
          <p:nvCxnSpPr>
            <p:cNvPr id="29" name="Gerade Verbindung mit Pfeil 28">
              <a:extLst>
                <a:ext uri="{FF2B5EF4-FFF2-40B4-BE49-F238E27FC236}">
                  <a16:creationId xmlns:a16="http://schemas.microsoft.com/office/drawing/2014/main" id="{54035D1C-AB61-A55B-7BD0-7632AC5621B4}"/>
                </a:ext>
              </a:extLst>
            </p:cNvPr>
            <p:cNvCxnSpPr>
              <a:cxnSpLocks/>
            </p:cNvCxnSpPr>
            <p:nvPr/>
          </p:nvCxnSpPr>
          <p:spPr>
            <a:xfrm flipV="1">
              <a:off x="4348613" y="3147237"/>
              <a:ext cx="1850168" cy="187895"/>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5F06B60D-61AF-115F-8978-EB41D2E1DC61}"/>
                </a:ext>
              </a:extLst>
            </p:cNvPr>
            <p:cNvSpPr txBox="1"/>
            <p:nvPr/>
          </p:nvSpPr>
          <p:spPr>
            <a:xfrm>
              <a:off x="6236606" y="2964185"/>
              <a:ext cx="5194083" cy="461665"/>
            </a:xfrm>
            <a:prstGeom prst="rect">
              <a:avLst/>
            </a:prstGeom>
            <a:noFill/>
          </p:spPr>
          <p:txBody>
            <a:bodyPr wrap="square" rtlCol="0">
              <a:spAutoFit/>
            </a:bodyPr>
            <a:lstStyle/>
            <a:p>
              <a:r>
                <a:rPr lang="de-DE" sz="1200" dirty="0">
                  <a:solidFill>
                    <a:srgbClr val="FF9100"/>
                  </a:solidFill>
                  <a:latin typeface="TWK Everett" panose="020B0204000000000000"/>
                </a:rPr>
                <a:t>Laufe durch alle Teilnehmer/Teilnahmen und setze zugehörige Teilnahmen auf „Lösch-Liste“ bzw. Batch-Queue zur Löschung</a:t>
              </a:r>
            </a:p>
          </p:txBody>
        </p:sp>
      </p:grpSp>
      <p:grpSp>
        <p:nvGrpSpPr>
          <p:cNvPr id="36" name="Gruppieren 35">
            <a:extLst>
              <a:ext uri="{FF2B5EF4-FFF2-40B4-BE49-F238E27FC236}">
                <a16:creationId xmlns:a16="http://schemas.microsoft.com/office/drawing/2014/main" id="{C197382F-1680-CBBC-60B2-338A77B37DDE}"/>
              </a:ext>
            </a:extLst>
          </p:cNvPr>
          <p:cNvGrpSpPr/>
          <p:nvPr/>
        </p:nvGrpSpPr>
        <p:grpSpPr>
          <a:xfrm>
            <a:off x="4373100" y="4245324"/>
            <a:ext cx="6833638" cy="276999"/>
            <a:chOff x="4373100" y="4245324"/>
            <a:chExt cx="6833638" cy="276999"/>
          </a:xfrm>
        </p:grpSpPr>
        <p:cxnSp>
          <p:nvCxnSpPr>
            <p:cNvPr id="23" name="Gerade Verbindung mit Pfeil 22">
              <a:extLst>
                <a:ext uri="{FF2B5EF4-FFF2-40B4-BE49-F238E27FC236}">
                  <a16:creationId xmlns:a16="http://schemas.microsoft.com/office/drawing/2014/main" id="{E049BAF3-7C4A-F373-D2FC-50F3B9A75338}"/>
                </a:ext>
              </a:extLst>
            </p:cNvPr>
            <p:cNvCxnSpPr>
              <a:cxnSpLocks/>
            </p:cNvCxnSpPr>
            <p:nvPr/>
          </p:nvCxnSpPr>
          <p:spPr>
            <a:xfrm>
              <a:off x="4373100" y="4357630"/>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FD3C77E4-8961-9E96-976E-0F43E8F8DE04}"/>
                </a:ext>
              </a:extLst>
            </p:cNvPr>
            <p:cNvSpPr txBox="1"/>
            <p:nvPr/>
          </p:nvSpPr>
          <p:spPr>
            <a:xfrm>
              <a:off x="5737510" y="4245324"/>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Limit erreicht -&gt; Batch-Vorgang durchführen und  starte neuen Batch</a:t>
              </a:r>
            </a:p>
          </p:txBody>
        </p:sp>
      </p:grpSp>
      <p:grpSp>
        <p:nvGrpSpPr>
          <p:cNvPr id="35" name="Gruppieren 34">
            <a:extLst>
              <a:ext uri="{FF2B5EF4-FFF2-40B4-BE49-F238E27FC236}">
                <a16:creationId xmlns:a16="http://schemas.microsoft.com/office/drawing/2014/main" id="{BEA0B9C9-0A5E-F63B-B4A9-B6F44695285E}"/>
              </a:ext>
            </a:extLst>
          </p:cNvPr>
          <p:cNvGrpSpPr/>
          <p:nvPr/>
        </p:nvGrpSpPr>
        <p:grpSpPr>
          <a:xfrm>
            <a:off x="3181100" y="5615539"/>
            <a:ext cx="6740276" cy="276999"/>
            <a:chOff x="3181100" y="5615539"/>
            <a:chExt cx="6740276" cy="276999"/>
          </a:xfrm>
        </p:grpSpPr>
        <p:cxnSp>
          <p:nvCxnSpPr>
            <p:cNvPr id="33" name="Gerade Verbindung mit Pfeil 32">
              <a:extLst>
                <a:ext uri="{FF2B5EF4-FFF2-40B4-BE49-F238E27FC236}">
                  <a16:creationId xmlns:a16="http://schemas.microsoft.com/office/drawing/2014/main" id="{250C7B84-F4B1-9C95-F54A-D025D10C3CA6}"/>
                </a:ext>
              </a:extLst>
            </p:cNvPr>
            <p:cNvCxnSpPr>
              <a:cxnSpLocks/>
            </p:cNvCxnSpPr>
            <p:nvPr/>
          </p:nvCxnSpPr>
          <p:spPr>
            <a:xfrm>
              <a:off x="3181100" y="5754039"/>
              <a:ext cx="127104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4" name="Textfeld 33">
              <a:extLst>
                <a:ext uri="{FF2B5EF4-FFF2-40B4-BE49-F238E27FC236}">
                  <a16:creationId xmlns:a16="http://schemas.microsoft.com/office/drawing/2014/main" id="{E06F20E8-C6C6-7613-C238-5DCEBBFC34B1}"/>
                </a:ext>
              </a:extLst>
            </p:cNvPr>
            <p:cNvSpPr txBox="1"/>
            <p:nvPr/>
          </p:nvSpPr>
          <p:spPr>
            <a:xfrm>
              <a:off x="4452148" y="5615539"/>
              <a:ext cx="5469228" cy="276999"/>
            </a:xfrm>
            <a:prstGeom prst="rect">
              <a:avLst/>
            </a:prstGeom>
            <a:noFill/>
          </p:spPr>
          <p:txBody>
            <a:bodyPr wrap="square" rtlCol="0">
              <a:spAutoFit/>
            </a:bodyPr>
            <a:lstStyle/>
            <a:p>
              <a:r>
                <a:rPr lang="de-DE" sz="1200" dirty="0">
                  <a:solidFill>
                    <a:srgbClr val="FF9100"/>
                  </a:solidFill>
                  <a:latin typeface="TWK Everett" panose="020B0204000000000000"/>
                </a:rPr>
                <a:t>Batch-Queue ausführen sofern noch etwas in Queue ist</a:t>
              </a:r>
            </a:p>
          </p:txBody>
        </p:sp>
      </p:grpSp>
    </p:spTree>
    <p:extLst>
      <p:ext uri="{BB962C8B-B14F-4D97-AF65-F5344CB8AC3E}">
        <p14:creationId xmlns:p14="http://schemas.microsoft.com/office/powerpoint/2010/main" val="22558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D174-22BF-3160-F3A3-C7969BD9B3FE}"/>
            </a:ext>
          </a:extLst>
        </p:cNvPr>
        <p:cNvGrpSpPr/>
        <p:nvPr/>
      </p:nvGrpSpPr>
      <p:grpSpPr>
        <a:xfrm>
          <a:off x="0" y="0"/>
          <a:ext cx="0" cy="0"/>
          <a:chOff x="0" y="0"/>
          <a:chExt cx="0" cy="0"/>
        </a:xfrm>
      </p:grpSpPr>
      <p:pic>
        <p:nvPicPr>
          <p:cNvPr id="53" name="Grafik 52">
            <a:extLst>
              <a:ext uri="{FF2B5EF4-FFF2-40B4-BE49-F238E27FC236}">
                <a16:creationId xmlns:a16="http://schemas.microsoft.com/office/drawing/2014/main" id="{173B3F8B-54D3-456F-74E4-6F2F4AE6FAF7}"/>
              </a:ext>
            </a:extLst>
          </p:cNvPr>
          <p:cNvPicPr>
            <a:picLocks noChangeAspect="1"/>
          </p:cNvPicPr>
          <p:nvPr/>
        </p:nvPicPr>
        <p:blipFill>
          <a:blip r:embed="rId3"/>
          <a:stretch>
            <a:fillRect/>
          </a:stretch>
        </p:blipFill>
        <p:spPr>
          <a:xfrm>
            <a:off x="386347" y="2107302"/>
            <a:ext cx="6782747" cy="2343477"/>
          </a:xfrm>
          <a:prstGeom prst="rect">
            <a:avLst/>
          </a:prstGeom>
        </p:spPr>
      </p:pic>
      <p:sp>
        <p:nvSpPr>
          <p:cNvPr id="2" name="Titel 1">
            <a:extLst>
              <a:ext uri="{FF2B5EF4-FFF2-40B4-BE49-F238E27FC236}">
                <a16:creationId xmlns:a16="http://schemas.microsoft.com/office/drawing/2014/main" id="{1DD2D28B-965E-62AD-861B-2898B0C25CC7}"/>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Alternative: Cloud </a:t>
            </a:r>
            <a:r>
              <a:rPr lang="de-DE" sz="2400" b="1" dirty="0" err="1">
                <a:solidFill>
                  <a:srgbClr val="FF9100"/>
                </a:solidFill>
                <a:latin typeface="TWK Everett" panose="020B0204000000000000"/>
              </a:rPr>
              <a:t>Function</a:t>
            </a:r>
            <a:r>
              <a:rPr lang="de-DE" sz="2400" b="1" dirty="0">
                <a:solidFill>
                  <a:srgbClr val="FF9100"/>
                </a:solidFill>
                <a:latin typeface="TWK Everett" panose="020B0204000000000000"/>
              </a:rPr>
              <a:t> Trigger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8617B2F9-DEBE-9213-70E6-61FBD372F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BA25D62F-4EF1-7888-2CDA-F26C44879DFD}"/>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F68FD327-2C8C-3B9A-28B3-803F6AD8F2E8}"/>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4B7BDFDE-6D4E-9B55-5575-26589F2D22D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82816B84-A01A-9565-2193-634B3A2E7566}"/>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81C587D6-2693-409D-5A01-557BF077AEE3}"/>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DE1DBFCF-2826-4599-B627-BDFDF9136E37}"/>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E11859DE-7288-70B7-1214-359254D5622D}"/>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791A48F2-00C7-0905-157F-85C343E0DB9C}"/>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B49C09A8-5417-6DB7-9657-A20A8319DE6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52D9F7CA-85B5-31AC-E9A2-FBAFD6B4CB1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8F7FE8CC-4670-C54F-6ED3-6361D1998DA8}"/>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sp>
        <p:nvSpPr>
          <p:cNvPr id="38" name="Textfeld 37">
            <a:extLst>
              <a:ext uri="{FF2B5EF4-FFF2-40B4-BE49-F238E27FC236}">
                <a16:creationId xmlns:a16="http://schemas.microsoft.com/office/drawing/2014/main" id="{37E46EED-952B-A0AD-8A8E-2D1D16A03C5D}"/>
              </a:ext>
            </a:extLst>
          </p:cNvPr>
          <p:cNvSpPr txBox="1"/>
          <p:nvPr/>
        </p:nvSpPr>
        <p:spPr>
          <a:xfrm>
            <a:off x="386347" y="1461555"/>
            <a:ext cx="5469228" cy="369332"/>
          </a:xfrm>
          <a:prstGeom prst="rect">
            <a:avLst/>
          </a:prstGeom>
          <a:noFill/>
        </p:spPr>
        <p:txBody>
          <a:bodyPr wrap="square" rtlCol="0">
            <a:spAutoFit/>
          </a:bodyPr>
          <a:lstStyle/>
          <a:p>
            <a:r>
              <a:rPr lang="de-DE" dirty="0">
                <a:solidFill>
                  <a:srgbClr val="FF9100"/>
                </a:solidFill>
                <a:latin typeface="TWK Everett" panose="020B0204000000000000"/>
              </a:rPr>
              <a:t>Voraussetzung: Cloud </a:t>
            </a:r>
          </a:p>
        </p:txBody>
      </p:sp>
      <p:grpSp>
        <p:nvGrpSpPr>
          <p:cNvPr id="51" name="Gruppieren 50">
            <a:extLst>
              <a:ext uri="{FF2B5EF4-FFF2-40B4-BE49-F238E27FC236}">
                <a16:creationId xmlns:a16="http://schemas.microsoft.com/office/drawing/2014/main" id="{A9133743-BA60-15C6-C4BC-124B2BC9DB7D}"/>
              </a:ext>
            </a:extLst>
          </p:cNvPr>
          <p:cNvGrpSpPr/>
          <p:nvPr/>
        </p:nvGrpSpPr>
        <p:grpSpPr>
          <a:xfrm>
            <a:off x="4622800" y="2500302"/>
            <a:ext cx="6730999" cy="890928"/>
            <a:chOff x="4622800" y="2500302"/>
            <a:chExt cx="6730999" cy="890928"/>
          </a:xfrm>
        </p:grpSpPr>
        <p:cxnSp>
          <p:nvCxnSpPr>
            <p:cNvPr id="43" name="Gerade Verbindung mit Pfeil 42">
              <a:extLst>
                <a:ext uri="{FF2B5EF4-FFF2-40B4-BE49-F238E27FC236}">
                  <a16:creationId xmlns:a16="http://schemas.microsoft.com/office/drawing/2014/main" id="{583CF088-1E7E-370A-A8A7-6385E362C97E}"/>
                </a:ext>
              </a:extLst>
            </p:cNvPr>
            <p:cNvCxnSpPr>
              <a:cxnSpLocks/>
            </p:cNvCxnSpPr>
            <p:nvPr/>
          </p:nvCxnSpPr>
          <p:spPr>
            <a:xfrm flipV="1">
              <a:off x="4622800" y="2920712"/>
              <a:ext cx="2546294" cy="4705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6" name="Textfeld 45">
              <a:extLst>
                <a:ext uri="{FF2B5EF4-FFF2-40B4-BE49-F238E27FC236}">
                  <a16:creationId xmlns:a16="http://schemas.microsoft.com/office/drawing/2014/main" id="{4ED323D4-B1A4-C759-0974-327F0B314060}"/>
                </a:ext>
              </a:extLst>
            </p:cNvPr>
            <p:cNvSpPr txBox="1"/>
            <p:nvPr/>
          </p:nvSpPr>
          <p:spPr>
            <a:xfrm>
              <a:off x="7398020" y="2500302"/>
              <a:ext cx="3955779" cy="738664"/>
            </a:xfrm>
            <a:prstGeom prst="rect">
              <a:avLst/>
            </a:prstGeom>
            <a:noFill/>
          </p:spPr>
          <p:txBody>
            <a:bodyPr wrap="square" rtlCol="0">
              <a:spAutoFit/>
            </a:bodyPr>
            <a:lstStyle/>
            <a:p>
              <a:r>
                <a:rPr lang="de-DE" sz="1400" dirty="0">
                  <a:solidFill>
                    <a:srgbClr val="FF9100"/>
                  </a:solidFill>
                  <a:latin typeface="TWK Everett" panose="020B0204000000000000"/>
                </a:rPr>
                <a:t>Kreieren Funktion – die automatisch getriggert wird wenn ein Angebot gelöscht wird</a:t>
              </a:r>
            </a:p>
            <a:p>
              <a:r>
                <a:rPr lang="de-DE" sz="1400" dirty="0">
                  <a:solidFill>
                    <a:srgbClr val="FF9100"/>
                  </a:solidFill>
                  <a:latin typeface="TWK Everett" panose="020B0204000000000000"/>
                </a:rPr>
                <a:t>-&gt; ID aus URL holen</a:t>
              </a:r>
            </a:p>
          </p:txBody>
        </p:sp>
      </p:grpSp>
      <p:sp>
        <p:nvSpPr>
          <p:cNvPr id="50" name="Textfeld 49">
            <a:extLst>
              <a:ext uri="{FF2B5EF4-FFF2-40B4-BE49-F238E27FC236}">
                <a16:creationId xmlns:a16="http://schemas.microsoft.com/office/drawing/2014/main" id="{9D3FAC41-37C4-FF35-7231-4C108FDDF47C}"/>
              </a:ext>
            </a:extLst>
          </p:cNvPr>
          <p:cNvSpPr txBox="1"/>
          <p:nvPr/>
        </p:nvSpPr>
        <p:spPr>
          <a:xfrm>
            <a:off x="386347" y="4822979"/>
            <a:ext cx="8760891" cy="369332"/>
          </a:xfrm>
          <a:prstGeom prst="rect">
            <a:avLst/>
          </a:prstGeom>
          <a:noFill/>
        </p:spPr>
        <p:txBody>
          <a:bodyPr wrap="square" rtlCol="0">
            <a:spAutoFit/>
          </a:bodyPr>
          <a:lstStyle/>
          <a:p>
            <a:r>
              <a:rPr lang="de-DE" dirty="0">
                <a:solidFill>
                  <a:srgbClr val="FF9100"/>
                </a:solidFill>
                <a:latin typeface="TWK Everett" panose="020B0204000000000000"/>
              </a:rPr>
              <a:t>Im Anschluss wieder Löschverfahren durch Beispielsweise Batch </a:t>
            </a:r>
          </a:p>
        </p:txBody>
      </p:sp>
    </p:spTree>
    <p:extLst>
      <p:ext uri="{BB962C8B-B14F-4D97-AF65-F5344CB8AC3E}">
        <p14:creationId xmlns:p14="http://schemas.microsoft.com/office/powerpoint/2010/main" val="10476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3416320"/>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ich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JOINs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und grundsätzliches Umdenken -&gt; Daten müssen redundant gespeichert werden, Abfragen logisch vereinfacht und viele Operationen in die Anwendungsschicht verlagert, wo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Convertern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Ebenfalls muss man sich Einschränkungen bewusst sein – im Hinblick auf nicht mögliche relationale Operationen und automatische Konsistenz</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wipe(down)">
                                      <p:cBhvr>
                                        <p:cTn id="2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endParaRPr lang="de-DE" sz="1200" dirty="0">
              <a:latin typeface="TWK Everett" panose="020B0204000000000000"/>
            </a:endParaRPr>
          </a:p>
          <a:p>
            <a:r>
              <a:rPr lang="de-DE" sz="1200" dirty="0">
                <a:latin typeface="TWK Everett" panose="020B0204000000000000"/>
              </a:rPr>
              <a:t>Beispiel Abfragen -&gt; </a:t>
            </a:r>
            <a:r>
              <a:rPr lang="de-DE" sz="1200" dirty="0">
                <a:latin typeface="TWK Everett" panose="020B0204000000000000"/>
                <a:hlinkClick r:id="rId5"/>
              </a:rPr>
              <a:t>https://firebase.google.com/docs/firestore/query-data/queries?hl=de#web</a:t>
            </a:r>
            <a:r>
              <a:rPr lang="de-DE" sz="1200" dirty="0">
                <a:latin typeface="TWK Everett" panose="020B0204000000000000"/>
              </a:rPr>
              <a:t> </a:t>
            </a:r>
          </a:p>
          <a:p>
            <a:r>
              <a:rPr lang="de-DE" sz="1200" dirty="0">
                <a:latin typeface="TWK Everett" panose="020B0204000000000000"/>
              </a:rPr>
              <a:t>Emulator UI -&gt; </a:t>
            </a:r>
            <a:r>
              <a:rPr lang="de-DE" sz="1200" dirty="0">
                <a:latin typeface="TWK Everett" panose="020B0204000000000000"/>
                <a:hlinkClick r:id="rId6"/>
              </a:rPr>
              <a:t>https://firebase.google.com/docs/emulator-suite?hl=de</a:t>
            </a:r>
            <a:r>
              <a:rPr lang="de-DE" sz="1200" dirty="0">
                <a:latin typeface="TWK Everett" panose="020B0204000000000000"/>
              </a:rPr>
              <a:t> </a:t>
            </a:r>
          </a:p>
          <a:p>
            <a:r>
              <a:rPr lang="de-DE" sz="1200" dirty="0">
                <a:latin typeface="TWK Everett" panose="020B0204000000000000"/>
              </a:rPr>
              <a:t>Converter -&gt; </a:t>
            </a:r>
            <a:r>
              <a:rPr lang="de-DE" sz="1200" dirty="0">
                <a:latin typeface="TWK Everett" panose="020B0204000000000000"/>
                <a:hlinkClick r:id="rId7"/>
              </a:rPr>
              <a:t>https://firebase.google.com/docs/reference/node/firebase.firestore.FirestoreDataConverter</a:t>
            </a:r>
            <a:endParaRPr lang="de-DE" sz="1200" dirty="0">
              <a:latin typeface="TWK Everett" panose="020B0204000000000000"/>
            </a:endParaRPr>
          </a:p>
          <a:p>
            <a:r>
              <a:rPr lang="de-DE" sz="1200" dirty="0">
                <a:latin typeface="TWK Everett" panose="020B0204000000000000"/>
              </a:rPr>
              <a:t>Quellen mit Infos noch aus Doku kopieren? </a:t>
            </a:r>
          </a:p>
          <a:p>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3" name="Textfeld 2">
            <a:extLst>
              <a:ext uri="{FF2B5EF4-FFF2-40B4-BE49-F238E27FC236}">
                <a16:creationId xmlns:a16="http://schemas.microsoft.com/office/drawing/2014/main" id="{EE885DC2-DE1E-6757-ACDF-F6A66F8C55A1}"/>
              </a:ext>
            </a:extLst>
          </p:cNvPr>
          <p:cNvSpPr txBox="1"/>
          <p:nvPr/>
        </p:nvSpPr>
        <p:spPr>
          <a:xfrm>
            <a:off x="2742175" y="3034712"/>
            <a:ext cx="5803946" cy="461665"/>
          </a:xfrm>
          <a:prstGeom prst="rect">
            <a:avLst/>
          </a:prstGeom>
          <a:noFill/>
        </p:spPr>
        <p:txBody>
          <a:bodyPr wrap="square" rtlCol="0">
            <a:spAutoFit/>
          </a:bodyPr>
          <a:lstStyle/>
          <a:p>
            <a:r>
              <a:rPr lang="de-DE" sz="1200" b="1" dirty="0">
                <a:solidFill>
                  <a:srgbClr val="FF0000"/>
                </a:solidFill>
                <a:highlight>
                  <a:srgbClr val="FFFF00"/>
                </a:highlight>
                <a:latin typeface="TWK Everett" panose="020B0204000000000000"/>
              </a:rPr>
              <a:t>@Frage an alle</a:t>
            </a:r>
            <a:r>
              <a:rPr lang="de-DE" sz="1200" dirty="0">
                <a:solidFill>
                  <a:srgbClr val="FF9100"/>
                </a:solidFill>
                <a:latin typeface="TWK Everett" panose="020B0204000000000000"/>
              </a:rPr>
              <a:t>: Hier noch eine Folie dazu, für das genaue Setup und die Probleme mit Docker?</a:t>
            </a:r>
          </a:p>
        </p:txBody>
      </p:sp>
    </p:spTree>
    <p:extLst>
      <p:ext uri="{BB962C8B-B14F-4D97-AF65-F5344CB8AC3E}">
        <p14:creationId xmlns:p14="http://schemas.microsoft.com/office/powerpoint/2010/main" val="161920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6"/>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28" name="Grafik 27">
            <a:extLst>
              <a:ext uri="{FF2B5EF4-FFF2-40B4-BE49-F238E27FC236}">
                <a16:creationId xmlns:a16="http://schemas.microsoft.com/office/drawing/2014/main" id="{A86E15C4-31A4-CDF4-027F-20E3D6669821}"/>
              </a:ext>
            </a:extLst>
          </p:cNvPr>
          <p:cNvPicPr>
            <a:picLocks noChangeAspect="1"/>
          </p:cNvPicPr>
          <p:nvPr/>
        </p:nvPicPr>
        <p:blipFill>
          <a:blip r:embed="rId7"/>
          <a:stretch>
            <a:fillRect/>
          </a:stretch>
        </p:blipFill>
        <p:spPr>
          <a:xfrm>
            <a:off x="8617642" y="1618781"/>
            <a:ext cx="2727673" cy="597353"/>
          </a:xfrm>
          <a:prstGeom prst="rect">
            <a:avLst/>
          </a:prstGeom>
        </p:spPr>
      </p:pic>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25.05.2025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231654"/>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Keine Unterstützung für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Diese Einschränkung hat ebenfalls dazu geführt, dass wir Redundanzen in unsere Datenstruktur eingebaut haben, damit wir Anfragen erleichtern,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umgesetzt werden.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Keine Gruppierung Möglichkeit nach einem bestimmten Attribut (</a:t>
            </a:r>
            <a:r>
              <a:rPr lang="de-DE" sz="1200" i="1" dirty="0">
                <a:solidFill>
                  <a:srgbClr val="FF9100"/>
                </a:solidFill>
                <a:latin typeface="TWK Everett" panose="020B0204000000000000"/>
              </a:rPr>
              <a:t>GROUP BY) </a:t>
            </a:r>
            <a:r>
              <a:rPr lang="de-DE" sz="1200" dirty="0">
                <a:solidFill>
                  <a:srgbClr val="FF9100"/>
                </a:solidFill>
                <a:latin typeface="TWK Everett" panose="020B0204000000000000"/>
              </a:rPr>
              <a:t>und keine darauf aufbauende Bedingung zu formulieren </a:t>
            </a:r>
            <a:r>
              <a:rPr lang="de-DE" sz="1200" i="1" dirty="0">
                <a:solidFill>
                  <a:srgbClr val="FF9100"/>
                </a:solidFill>
                <a:latin typeface="TWK Everett" panose="020B0204000000000000"/>
              </a:rPr>
              <a:t>(Having)                                                                                                                                    </a:t>
            </a:r>
            <a:r>
              <a:rPr lang="de-DE" sz="1200" dirty="0">
                <a:solidFill>
                  <a:srgbClr val="FF9100"/>
                </a:solidFill>
                <a:latin typeface="TWK Everett" panose="020B0204000000000000"/>
              </a:rPr>
              <a:t>=&gt; Dies führt zu mehrere unnötige Leseanfrage, da wir alle Dokumente/Elemente einer Collection laden müssen und diese dann gruppieren</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direkter Zugriff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Wenn man eine Sub-Collection einer Collection laden möchte, dann ist das nicht direkt möglich und man muss immer die übergeordnete Collection ebenfalls laden. Hier sind zusätzliche Leseoperationen und individuelle Nachladeprozesse erforderlich. (hier zum teil aber möglich wegen </a:t>
            </a:r>
            <a:r>
              <a:rPr lang="de-DE" sz="1200" dirty="0" err="1">
                <a:solidFill>
                  <a:srgbClr val="FF9100"/>
                </a:solidFill>
                <a:latin typeface="TWK Everett" panose="020B0204000000000000"/>
              </a:rPr>
              <a:t>gruppenzugriff</a:t>
            </a:r>
            <a:r>
              <a:rPr lang="de-DE" sz="1200" dirty="0">
                <a:solidFill>
                  <a:srgbClr val="FF9100"/>
                </a:solidFill>
                <a:latin typeface="TWK Everett" panose="020B0204000000000000"/>
              </a:rPr>
              <a:t> mit </a:t>
            </a:r>
            <a:r>
              <a:rPr lang="de-DE" sz="1200" dirty="0" err="1">
                <a:solidFill>
                  <a:srgbClr val="FF9100"/>
                </a:solidFill>
                <a:latin typeface="TWK Everett" panose="020B0204000000000000"/>
              </a:rPr>
              <a:t>collectionGroup</a:t>
            </a:r>
            <a:r>
              <a:rPr lang="de-DE" sz="1200" dirty="0">
                <a:solidFill>
                  <a:srgbClr val="FF9100"/>
                </a:solidFill>
                <a:latin typeface="TWK Everett" panose="020B0204000000000000"/>
              </a:rPr>
              <a:t> -&gt; noch ergänzen)</a:t>
            </a:r>
          </a:p>
          <a:p>
            <a:endParaRPr lang="de-DE" sz="1200" dirty="0">
              <a:solidFill>
                <a:srgbClr val="FF9100"/>
              </a:solidFill>
              <a:latin typeface="TWK Everett" panose="020B0204000000000000"/>
            </a:endParaRPr>
          </a:p>
        </p:txBody>
      </p:sp>
    </p:spTree>
    <p:extLst>
      <p:ext uri="{BB962C8B-B14F-4D97-AF65-F5344CB8AC3E}">
        <p14:creationId xmlns:p14="http://schemas.microsoft.com/office/powerpoint/2010/main" val="14001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down)">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wipe(down)">
                                      <p:cBhvr>
                                        <p:cTn id="1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2118</Words>
  <Application>Microsoft Office PowerPoint</Application>
  <PresentationFormat>Breitbild</PresentationFormat>
  <Paragraphs>290</Paragraphs>
  <Slides>16</Slides>
  <Notes>9</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16</vt:i4>
      </vt:variant>
    </vt:vector>
  </HeadingPairs>
  <TitlesOfParts>
    <vt:vector size="22" baseType="lpstr">
      <vt:lpstr>Aptos</vt:lpstr>
      <vt:lpstr>Aptos Display</vt:lpstr>
      <vt:lpstr>Arial</vt:lpstr>
      <vt:lpstr>Symbol</vt:lpstr>
      <vt:lpstr>TWK Everett</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Read-Abfragen</vt:lpstr>
      <vt:lpstr>Herausforderungen bei der Umsetzung der Update- &amp; Delete Abfragen</vt:lpstr>
      <vt:lpstr>Beispiel Transkationen und Batch Operation</vt:lpstr>
      <vt:lpstr>Beispiel Transkationen und Batch Operation</vt:lpstr>
      <vt:lpstr>Alternative: Cloud Function Trigger</vt:lpstr>
      <vt:lpstr>Fazit</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Gregor Pfister</cp:lastModifiedBy>
  <cp:revision>14</cp:revision>
  <dcterms:created xsi:type="dcterms:W3CDTF">2025-05-21T15:19:32Z</dcterms:created>
  <dcterms:modified xsi:type="dcterms:W3CDTF">2025-05-25T15:19:02Z</dcterms:modified>
</cp:coreProperties>
</file>